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744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5EC9-352B-407B-A821-A2C3FDAFB98B}" type="datetimeFigureOut">
              <a:rPr lang="en-US" smtClean="0"/>
              <a:t>06/23/2014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E08C-F773-4149-8579-4AC982E04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83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5EC9-352B-407B-A821-A2C3FDAFB98B}" type="datetimeFigureOut">
              <a:rPr lang="en-US" smtClean="0"/>
              <a:t>06/23/2014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E08C-F773-4149-8579-4AC982E04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32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5EC9-352B-407B-A821-A2C3FDAFB98B}" type="datetimeFigureOut">
              <a:rPr lang="en-US" smtClean="0"/>
              <a:t>06/23/2014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E08C-F773-4149-8579-4AC982E04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68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5EC9-352B-407B-A821-A2C3FDAFB98B}" type="datetimeFigureOut">
              <a:rPr lang="en-US" smtClean="0"/>
              <a:t>06/23/2014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E08C-F773-4149-8579-4AC982E04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240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5EC9-352B-407B-A821-A2C3FDAFB98B}" type="datetimeFigureOut">
              <a:rPr lang="en-US" smtClean="0"/>
              <a:t>06/23/2014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E08C-F773-4149-8579-4AC982E04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92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5EC9-352B-407B-A821-A2C3FDAFB98B}" type="datetimeFigureOut">
              <a:rPr lang="en-US" smtClean="0"/>
              <a:t>06/23/2014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E08C-F773-4149-8579-4AC982E04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877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5EC9-352B-407B-A821-A2C3FDAFB98B}" type="datetimeFigureOut">
              <a:rPr lang="en-US" smtClean="0"/>
              <a:t>06/23/2014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E08C-F773-4149-8579-4AC982E04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230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5EC9-352B-407B-A821-A2C3FDAFB98B}" type="datetimeFigureOut">
              <a:rPr lang="en-US" smtClean="0"/>
              <a:t>06/23/2014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E08C-F773-4149-8579-4AC982E04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00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5EC9-352B-407B-A821-A2C3FDAFB98B}" type="datetimeFigureOut">
              <a:rPr lang="en-US" smtClean="0"/>
              <a:t>06/23/2014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E08C-F773-4149-8579-4AC982E04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100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5EC9-352B-407B-A821-A2C3FDAFB98B}" type="datetimeFigureOut">
              <a:rPr lang="en-US" smtClean="0"/>
              <a:t>06/23/2014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E08C-F773-4149-8579-4AC982E04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75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05EC9-352B-407B-A821-A2C3FDAFB98B}" type="datetimeFigureOut">
              <a:rPr lang="en-US" smtClean="0"/>
              <a:t>06/23/2014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E08C-F773-4149-8579-4AC982E04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575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05EC9-352B-407B-A821-A2C3FDAFB98B}" type="datetimeFigureOut">
              <a:rPr lang="en-US" smtClean="0"/>
              <a:t>06/23/2014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0E08C-F773-4149-8579-4AC982E04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080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wmf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3338386"/>
            <a:ext cx="2133600" cy="127943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27" y="1460509"/>
            <a:ext cx="2121233" cy="170673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3689" y="1295400"/>
            <a:ext cx="2586038" cy="1671638"/>
          </a:xfrm>
          <a:prstGeom prst="rect">
            <a:avLst/>
          </a:prstGeom>
        </p:spPr>
      </p:pic>
      <p:pic>
        <p:nvPicPr>
          <p:cNvPr id="11" name="Picture 4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87515"/>
            <a:ext cx="2808288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Group 6"/>
          <p:cNvGrpSpPr>
            <a:grpSpLocks/>
          </p:cNvGrpSpPr>
          <p:nvPr/>
        </p:nvGrpSpPr>
        <p:grpSpPr bwMode="auto">
          <a:xfrm>
            <a:off x="3276600" y="1479246"/>
            <a:ext cx="2365375" cy="1741488"/>
            <a:chOff x="7013" y="1088"/>
            <a:chExt cx="1673" cy="1226"/>
          </a:xfrm>
        </p:grpSpPr>
        <p:grpSp>
          <p:nvGrpSpPr>
            <p:cNvPr id="13" name="Group 7"/>
            <p:cNvGrpSpPr>
              <a:grpSpLocks/>
            </p:cNvGrpSpPr>
            <p:nvPr/>
          </p:nvGrpSpPr>
          <p:grpSpPr bwMode="auto">
            <a:xfrm>
              <a:off x="7424" y="1272"/>
              <a:ext cx="1108" cy="830"/>
              <a:chOff x="4215" y="983"/>
              <a:chExt cx="1242" cy="830"/>
            </a:xfrm>
          </p:grpSpPr>
          <p:sp>
            <p:nvSpPr>
              <p:cNvPr id="36" name="Freeform 8"/>
              <p:cNvSpPr>
                <a:spLocks/>
              </p:cNvSpPr>
              <p:nvPr/>
            </p:nvSpPr>
            <p:spPr bwMode="auto">
              <a:xfrm>
                <a:off x="5251" y="1694"/>
                <a:ext cx="70" cy="118"/>
              </a:xfrm>
              <a:custGeom>
                <a:avLst/>
                <a:gdLst>
                  <a:gd name="T0" fmla="*/ 0 w 390"/>
                  <a:gd name="T1" fmla="*/ 357 h 39"/>
                  <a:gd name="T2" fmla="*/ 13 w 390"/>
                  <a:gd name="T3" fmla="*/ 357 h 39"/>
                  <a:gd name="T4" fmla="*/ 13 w 390"/>
                  <a:gd name="T5" fmla="*/ 0 h 39"/>
                  <a:gd name="T6" fmla="*/ 0 w 390"/>
                  <a:gd name="T7" fmla="*/ 0 h 39"/>
                  <a:gd name="T8" fmla="*/ 0 w 390"/>
                  <a:gd name="T9" fmla="*/ 357 h 39"/>
                  <a:gd name="T10" fmla="*/ 0 w 390"/>
                  <a:gd name="T11" fmla="*/ 357 h 3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90"/>
                  <a:gd name="T19" fmla="*/ 0 h 39"/>
                  <a:gd name="T20" fmla="*/ 390 w 390"/>
                  <a:gd name="T21" fmla="*/ 39 h 3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90" h="39">
                    <a:moveTo>
                      <a:pt x="0" y="39"/>
                    </a:moveTo>
                    <a:lnTo>
                      <a:pt x="390" y="39"/>
                    </a:lnTo>
                    <a:lnTo>
                      <a:pt x="390" y="0"/>
                    </a:lnTo>
                    <a:lnTo>
                      <a:pt x="0" y="0"/>
                    </a:lnTo>
                    <a:lnTo>
                      <a:pt x="0" y="39"/>
                    </a:lnTo>
                  </a:path>
                </a:pathLst>
              </a:custGeom>
              <a:solidFill>
                <a:srgbClr val="0066CC"/>
              </a:solidFill>
              <a:ln w="158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Freeform 9"/>
              <p:cNvSpPr>
                <a:spLocks/>
              </p:cNvSpPr>
              <p:nvPr/>
            </p:nvSpPr>
            <p:spPr bwMode="auto">
              <a:xfrm>
                <a:off x="5041" y="1488"/>
                <a:ext cx="72" cy="324"/>
              </a:xfrm>
              <a:custGeom>
                <a:avLst/>
                <a:gdLst>
                  <a:gd name="T0" fmla="*/ 0 w 400"/>
                  <a:gd name="T1" fmla="*/ 326 h 322"/>
                  <a:gd name="T2" fmla="*/ 13 w 400"/>
                  <a:gd name="T3" fmla="*/ 326 h 322"/>
                  <a:gd name="T4" fmla="*/ 13 w 400"/>
                  <a:gd name="T5" fmla="*/ 0 h 322"/>
                  <a:gd name="T6" fmla="*/ 0 w 400"/>
                  <a:gd name="T7" fmla="*/ 0 h 322"/>
                  <a:gd name="T8" fmla="*/ 0 w 400"/>
                  <a:gd name="T9" fmla="*/ 326 h 322"/>
                  <a:gd name="T10" fmla="*/ 0 w 400"/>
                  <a:gd name="T11" fmla="*/ 326 h 3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00"/>
                  <a:gd name="T19" fmla="*/ 0 h 322"/>
                  <a:gd name="T20" fmla="*/ 400 w 400"/>
                  <a:gd name="T21" fmla="*/ 322 h 32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00" h="322">
                    <a:moveTo>
                      <a:pt x="0" y="322"/>
                    </a:moveTo>
                    <a:lnTo>
                      <a:pt x="400" y="322"/>
                    </a:lnTo>
                    <a:lnTo>
                      <a:pt x="400" y="0"/>
                    </a:lnTo>
                    <a:lnTo>
                      <a:pt x="0" y="0"/>
                    </a:lnTo>
                    <a:lnTo>
                      <a:pt x="0" y="322"/>
                    </a:lnTo>
                  </a:path>
                </a:pathLst>
              </a:custGeom>
              <a:solidFill>
                <a:srgbClr val="0066CC"/>
              </a:solidFill>
              <a:ln w="158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Freeform 10"/>
              <p:cNvSpPr>
                <a:spLocks/>
              </p:cNvSpPr>
              <p:nvPr/>
            </p:nvSpPr>
            <p:spPr bwMode="auto">
              <a:xfrm>
                <a:off x="4831" y="1025"/>
                <a:ext cx="72" cy="786"/>
              </a:xfrm>
              <a:custGeom>
                <a:avLst/>
                <a:gdLst>
                  <a:gd name="T0" fmla="*/ 0 w 400"/>
                  <a:gd name="T1" fmla="*/ 430 h 1436"/>
                  <a:gd name="T2" fmla="*/ 13 w 400"/>
                  <a:gd name="T3" fmla="*/ 430 h 1436"/>
                  <a:gd name="T4" fmla="*/ 13 w 400"/>
                  <a:gd name="T5" fmla="*/ 0 h 1436"/>
                  <a:gd name="T6" fmla="*/ 0 w 400"/>
                  <a:gd name="T7" fmla="*/ 0 h 1436"/>
                  <a:gd name="T8" fmla="*/ 0 w 400"/>
                  <a:gd name="T9" fmla="*/ 430 h 1436"/>
                  <a:gd name="T10" fmla="*/ 0 w 400"/>
                  <a:gd name="T11" fmla="*/ 430 h 14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00"/>
                  <a:gd name="T19" fmla="*/ 0 h 1436"/>
                  <a:gd name="T20" fmla="*/ 400 w 400"/>
                  <a:gd name="T21" fmla="*/ 1436 h 14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00" h="1436">
                    <a:moveTo>
                      <a:pt x="0" y="1436"/>
                    </a:moveTo>
                    <a:lnTo>
                      <a:pt x="400" y="1436"/>
                    </a:lnTo>
                    <a:lnTo>
                      <a:pt x="400" y="0"/>
                    </a:lnTo>
                    <a:lnTo>
                      <a:pt x="0" y="0"/>
                    </a:lnTo>
                    <a:lnTo>
                      <a:pt x="0" y="1436"/>
                    </a:lnTo>
                  </a:path>
                </a:pathLst>
              </a:custGeom>
              <a:solidFill>
                <a:srgbClr val="0066CC"/>
              </a:solidFill>
              <a:ln w="158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Freeform 11"/>
              <p:cNvSpPr>
                <a:spLocks/>
              </p:cNvSpPr>
              <p:nvPr/>
            </p:nvSpPr>
            <p:spPr bwMode="auto">
              <a:xfrm>
                <a:off x="4757" y="983"/>
                <a:ext cx="72" cy="829"/>
              </a:xfrm>
              <a:custGeom>
                <a:avLst/>
                <a:gdLst>
                  <a:gd name="T0" fmla="*/ 0 w 400"/>
                  <a:gd name="T1" fmla="*/ 454 h 1514"/>
                  <a:gd name="T2" fmla="*/ 13 w 400"/>
                  <a:gd name="T3" fmla="*/ 454 h 1514"/>
                  <a:gd name="T4" fmla="*/ 13 w 400"/>
                  <a:gd name="T5" fmla="*/ 0 h 1514"/>
                  <a:gd name="T6" fmla="*/ 0 w 400"/>
                  <a:gd name="T7" fmla="*/ 0 h 1514"/>
                  <a:gd name="T8" fmla="*/ 0 w 400"/>
                  <a:gd name="T9" fmla="*/ 454 h 1514"/>
                  <a:gd name="T10" fmla="*/ 0 w 400"/>
                  <a:gd name="T11" fmla="*/ 454 h 151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00"/>
                  <a:gd name="T19" fmla="*/ 0 h 1514"/>
                  <a:gd name="T20" fmla="*/ 400 w 400"/>
                  <a:gd name="T21" fmla="*/ 1514 h 151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00" h="1514">
                    <a:moveTo>
                      <a:pt x="0" y="1514"/>
                    </a:moveTo>
                    <a:lnTo>
                      <a:pt x="400" y="1514"/>
                    </a:lnTo>
                    <a:lnTo>
                      <a:pt x="400" y="0"/>
                    </a:lnTo>
                    <a:lnTo>
                      <a:pt x="0" y="0"/>
                    </a:lnTo>
                    <a:lnTo>
                      <a:pt x="0" y="1514"/>
                    </a:lnTo>
                  </a:path>
                </a:pathLst>
              </a:custGeom>
              <a:solidFill>
                <a:srgbClr val="0066CC"/>
              </a:solidFill>
              <a:ln w="158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Freeform 12"/>
              <p:cNvSpPr>
                <a:spLocks/>
              </p:cNvSpPr>
              <p:nvPr/>
            </p:nvSpPr>
            <p:spPr bwMode="auto">
              <a:xfrm>
                <a:off x="4553" y="1436"/>
                <a:ext cx="71" cy="374"/>
              </a:xfrm>
              <a:custGeom>
                <a:avLst/>
                <a:gdLst>
                  <a:gd name="T0" fmla="*/ 0 w 400"/>
                  <a:gd name="T1" fmla="*/ 270 h 518"/>
                  <a:gd name="T2" fmla="*/ 13 w 400"/>
                  <a:gd name="T3" fmla="*/ 270 h 518"/>
                  <a:gd name="T4" fmla="*/ 13 w 400"/>
                  <a:gd name="T5" fmla="*/ 0 h 518"/>
                  <a:gd name="T6" fmla="*/ 0 w 400"/>
                  <a:gd name="T7" fmla="*/ 0 h 518"/>
                  <a:gd name="T8" fmla="*/ 0 w 400"/>
                  <a:gd name="T9" fmla="*/ 270 h 518"/>
                  <a:gd name="T10" fmla="*/ 0 w 400"/>
                  <a:gd name="T11" fmla="*/ 270 h 51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00"/>
                  <a:gd name="T19" fmla="*/ 0 h 518"/>
                  <a:gd name="T20" fmla="*/ 400 w 400"/>
                  <a:gd name="T21" fmla="*/ 518 h 51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00" h="518">
                    <a:moveTo>
                      <a:pt x="0" y="518"/>
                    </a:moveTo>
                    <a:lnTo>
                      <a:pt x="400" y="518"/>
                    </a:lnTo>
                    <a:lnTo>
                      <a:pt x="400" y="0"/>
                    </a:lnTo>
                    <a:lnTo>
                      <a:pt x="0" y="0"/>
                    </a:lnTo>
                    <a:lnTo>
                      <a:pt x="0" y="518"/>
                    </a:lnTo>
                  </a:path>
                </a:pathLst>
              </a:custGeom>
              <a:solidFill>
                <a:srgbClr val="0066CC"/>
              </a:solidFill>
              <a:ln w="158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Freeform 13"/>
              <p:cNvSpPr>
                <a:spLocks/>
              </p:cNvSpPr>
              <p:nvPr/>
            </p:nvSpPr>
            <p:spPr bwMode="auto">
              <a:xfrm>
                <a:off x="4352" y="1668"/>
                <a:ext cx="71" cy="144"/>
              </a:xfrm>
              <a:custGeom>
                <a:avLst/>
                <a:gdLst>
                  <a:gd name="T0" fmla="*/ 0 w 400"/>
                  <a:gd name="T1" fmla="*/ 133 h 156"/>
                  <a:gd name="T2" fmla="*/ 13 w 400"/>
                  <a:gd name="T3" fmla="*/ 133 h 156"/>
                  <a:gd name="T4" fmla="*/ 13 w 400"/>
                  <a:gd name="T5" fmla="*/ 0 h 156"/>
                  <a:gd name="T6" fmla="*/ 0 w 400"/>
                  <a:gd name="T7" fmla="*/ 0 h 156"/>
                  <a:gd name="T8" fmla="*/ 0 w 400"/>
                  <a:gd name="T9" fmla="*/ 133 h 156"/>
                  <a:gd name="T10" fmla="*/ 0 w 400"/>
                  <a:gd name="T11" fmla="*/ 133 h 1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00"/>
                  <a:gd name="T19" fmla="*/ 0 h 156"/>
                  <a:gd name="T20" fmla="*/ 400 w 400"/>
                  <a:gd name="T21" fmla="*/ 156 h 15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00" h="156">
                    <a:moveTo>
                      <a:pt x="0" y="156"/>
                    </a:moveTo>
                    <a:lnTo>
                      <a:pt x="400" y="156"/>
                    </a:lnTo>
                    <a:lnTo>
                      <a:pt x="400" y="0"/>
                    </a:lnTo>
                    <a:lnTo>
                      <a:pt x="0" y="0"/>
                    </a:lnTo>
                    <a:lnTo>
                      <a:pt x="0" y="156"/>
                    </a:lnTo>
                  </a:path>
                </a:pathLst>
              </a:custGeom>
              <a:solidFill>
                <a:srgbClr val="0066CC"/>
              </a:solidFill>
              <a:ln w="158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Freeform 14"/>
              <p:cNvSpPr>
                <a:spLocks/>
              </p:cNvSpPr>
              <p:nvPr/>
            </p:nvSpPr>
            <p:spPr bwMode="auto">
              <a:xfrm>
                <a:off x="5323" y="1709"/>
                <a:ext cx="70" cy="103"/>
              </a:xfrm>
              <a:custGeom>
                <a:avLst/>
                <a:gdLst>
                  <a:gd name="T0" fmla="*/ 0 w 390"/>
                  <a:gd name="T1" fmla="*/ 272 h 39"/>
                  <a:gd name="T2" fmla="*/ 13 w 390"/>
                  <a:gd name="T3" fmla="*/ 272 h 39"/>
                  <a:gd name="T4" fmla="*/ 13 w 390"/>
                  <a:gd name="T5" fmla="*/ 0 h 39"/>
                  <a:gd name="T6" fmla="*/ 0 w 390"/>
                  <a:gd name="T7" fmla="*/ 0 h 39"/>
                  <a:gd name="T8" fmla="*/ 0 w 390"/>
                  <a:gd name="T9" fmla="*/ 272 h 39"/>
                  <a:gd name="T10" fmla="*/ 0 w 390"/>
                  <a:gd name="T11" fmla="*/ 272 h 3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90"/>
                  <a:gd name="T19" fmla="*/ 0 h 39"/>
                  <a:gd name="T20" fmla="*/ 390 w 390"/>
                  <a:gd name="T21" fmla="*/ 39 h 3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90" h="39">
                    <a:moveTo>
                      <a:pt x="0" y="39"/>
                    </a:moveTo>
                    <a:lnTo>
                      <a:pt x="390" y="39"/>
                    </a:lnTo>
                    <a:lnTo>
                      <a:pt x="390" y="0"/>
                    </a:lnTo>
                    <a:lnTo>
                      <a:pt x="0" y="0"/>
                    </a:lnTo>
                    <a:lnTo>
                      <a:pt x="0" y="39"/>
                    </a:lnTo>
                  </a:path>
                </a:pathLst>
              </a:custGeom>
              <a:solidFill>
                <a:srgbClr val="0066CC"/>
              </a:solidFill>
              <a:ln w="158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Freeform 15"/>
              <p:cNvSpPr>
                <a:spLocks/>
              </p:cNvSpPr>
              <p:nvPr/>
            </p:nvSpPr>
            <p:spPr bwMode="auto">
              <a:xfrm>
                <a:off x="5113" y="1527"/>
                <a:ext cx="72" cy="285"/>
              </a:xfrm>
              <a:custGeom>
                <a:avLst/>
                <a:gdLst>
                  <a:gd name="T0" fmla="*/ 0 w 400"/>
                  <a:gd name="T1" fmla="*/ 252 h 322"/>
                  <a:gd name="T2" fmla="*/ 13 w 400"/>
                  <a:gd name="T3" fmla="*/ 252 h 322"/>
                  <a:gd name="T4" fmla="*/ 13 w 400"/>
                  <a:gd name="T5" fmla="*/ 0 h 322"/>
                  <a:gd name="T6" fmla="*/ 0 w 400"/>
                  <a:gd name="T7" fmla="*/ 0 h 322"/>
                  <a:gd name="T8" fmla="*/ 0 w 400"/>
                  <a:gd name="T9" fmla="*/ 252 h 322"/>
                  <a:gd name="T10" fmla="*/ 0 w 400"/>
                  <a:gd name="T11" fmla="*/ 252 h 3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00"/>
                  <a:gd name="T19" fmla="*/ 0 h 322"/>
                  <a:gd name="T20" fmla="*/ 400 w 400"/>
                  <a:gd name="T21" fmla="*/ 322 h 32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00" h="322">
                    <a:moveTo>
                      <a:pt x="0" y="322"/>
                    </a:moveTo>
                    <a:lnTo>
                      <a:pt x="400" y="322"/>
                    </a:lnTo>
                    <a:lnTo>
                      <a:pt x="400" y="0"/>
                    </a:lnTo>
                    <a:lnTo>
                      <a:pt x="0" y="0"/>
                    </a:lnTo>
                    <a:lnTo>
                      <a:pt x="0" y="322"/>
                    </a:lnTo>
                  </a:path>
                </a:pathLst>
              </a:custGeom>
              <a:solidFill>
                <a:srgbClr val="0066CC"/>
              </a:solidFill>
              <a:ln w="158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Freeform 16"/>
              <p:cNvSpPr>
                <a:spLocks/>
              </p:cNvSpPr>
              <p:nvPr/>
            </p:nvSpPr>
            <p:spPr bwMode="auto">
              <a:xfrm>
                <a:off x="4901" y="1119"/>
                <a:ext cx="72" cy="693"/>
              </a:xfrm>
              <a:custGeom>
                <a:avLst/>
                <a:gdLst>
                  <a:gd name="T0" fmla="*/ 0 w 400"/>
                  <a:gd name="T1" fmla="*/ 334 h 1436"/>
                  <a:gd name="T2" fmla="*/ 13 w 400"/>
                  <a:gd name="T3" fmla="*/ 334 h 1436"/>
                  <a:gd name="T4" fmla="*/ 13 w 400"/>
                  <a:gd name="T5" fmla="*/ 0 h 1436"/>
                  <a:gd name="T6" fmla="*/ 0 w 400"/>
                  <a:gd name="T7" fmla="*/ 0 h 1436"/>
                  <a:gd name="T8" fmla="*/ 0 w 400"/>
                  <a:gd name="T9" fmla="*/ 334 h 1436"/>
                  <a:gd name="T10" fmla="*/ 0 w 400"/>
                  <a:gd name="T11" fmla="*/ 334 h 14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00"/>
                  <a:gd name="T19" fmla="*/ 0 h 1436"/>
                  <a:gd name="T20" fmla="*/ 400 w 400"/>
                  <a:gd name="T21" fmla="*/ 1436 h 14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00" h="1436">
                    <a:moveTo>
                      <a:pt x="0" y="1436"/>
                    </a:moveTo>
                    <a:lnTo>
                      <a:pt x="400" y="1436"/>
                    </a:lnTo>
                    <a:lnTo>
                      <a:pt x="400" y="0"/>
                    </a:lnTo>
                    <a:lnTo>
                      <a:pt x="0" y="0"/>
                    </a:lnTo>
                    <a:lnTo>
                      <a:pt x="0" y="1436"/>
                    </a:lnTo>
                  </a:path>
                </a:pathLst>
              </a:custGeom>
              <a:solidFill>
                <a:srgbClr val="0066CC"/>
              </a:solidFill>
              <a:ln w="158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Freeform 17"/>
              <p:cNvSpPr>
                <a:spLocks/>
              </p:cNvSpPr>
              <p:nvPr/>
            </p:nvSpPr>
            <p:spPr bwMode="auto">
              <a:xfrm>
                <a:off x="4685" y="1082"/>
                <a:ext cx="72" cy="731"/>
              </a:xfrm>
              <a:custGeom>
                <a:avLst/>
                <a:gdLst>
                  <a:gd name="T0" fmla="*/ 0 w 400"/>
                  <a:gd name="T1" fmla="*/ 353 h 1514"/>
                  <a:gd name="T2" fmla="*/ 13 w 400"/>
                  <a:gd name="T3" fmla="*/ 353 h 1514"/>
                  <a:gd name="T4" fmla="*/ 13 w 400"/>
                  <a:gd name="T5" fmla="*/ 0 h 1514"/>
                  <a:gd name="T6" fmla="*/ 0 w 400"/>
                  <a:gd name="T7" fmla="*/ 0 h 1514"/>
                  <a:gd name="T8" fmla="*/ 0 w 400"/>
                  <a:gd name="T9" fmla="*/ 353 h 1514"/>
                  <a:gd name="T10" fmla="*/ 0 w 400"/>
                  <a:gd name="T11" fmla="*/ 353 h 151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00"/>
                  <a:gd name="T19" fmla="*/ 0 h 1514"/>
                  <a:gd name="T20" fmla="*/ 400 w 400"/>
                  <a:gd name="T21" fmla="*/ 1514 h 151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00" h="1514">
                    <a:moveTo>
                      <a:pt x="0" y="1514"/>
                    </a:moveTo>
                    <a:lnTo>
                      <a:pt x="400" y="1514"/>
                    </a:lnTo>
                    <a:lnTo>
                      <a:pt x="400" y="0"/>
                    </a:lnTo>
                    <a:lnTo>
                      <a:pt x="0" y="0"/>
                    </a:lnTo>
                    <a:lnTo>
                      <a:pt x="0" y="1514"/>
                    </a:lnTo>
                  </a:path>
                </a:pathLst>
              </a:custGeom>
              <a:solidFill>
                <a:srgbClr val="0066CC"/>
              </a:solidFill>
              <a:ln w="158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Freeform 18"/>
              <p:cNvSpPr>
                <a:spLocks/>
              </p:cNvSpPr>
              <p:nvPr/>
            </p:nvSpPr>
            <p:spPr bwMode="auto">
              <a:xfrm>
                <a:off x="4484" y="1482"/>
                <a:ext cx="71" cy="330"/>
              </a:xfrm>
              <a:custGeom>
                <a:avLst/>
                <a:gdLst>
                  <a:gd name="T0" fmla="*/ 0 w 400"/>
                  <a:gd name="T1" fmla="*/ 210 h 518"/>
                  <a:gd name="T2" fmla="*/ 13 w 400"/>
                  <a:gd name="T3" fmla="*/ 210 h 518"/>
                  <a:gd name="T4" fmla="*/ 13 w 400"/>
                  <a:gd name="T5" fmla="*/ 0 h 518"/>
                  <a:gd name="T6" fmla="*/ 0 w 400"/>
                  <a:gd name="T7" fmla="*/ 0 h 518"/>
                  <a:gd name="T8" fmla="*/ 0 w 400"/>
                  <a:gd name="T9" fmla="*/ 210 h 518"/>
                  <a:gd name="T10" fmla="*/ 0 w 400"/>
                  <a:gd name="T11" fmla="*/ 210 h 51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00"/>
                  <a:gd name="T19" fmla="*/ 0 h 518"/>
                  <a:gd name="T20" fmla="*/ 400 w 400"/>
                  <a:gd name="T21" fmla="*/ 518 h 51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00" h="518">
                    <a:moveTo>
                      <a:pt x="0" y="518"/>
                    </a:moveTo>
                    <a:lnTo>
                      <a:pt x="400" y="518"/>
                    </a:lnTo>
                    <a:lnTo>
                      <a:pt x="400" y="0"/>
                    </a:lnTo>
                    <a:lnTo>
                      <a:pt x="0" y="0"/>
                    </a:lnTo>
                    <a:lnTo>
                      <a:pt x="0" y="518"/>
                    </a:lnTo>
                  </a:path>
                </a:pathLst>
              </a:custGeom>
              <a:solidFill>
                <a:srgbClr val="0066CC"/>
              </a:solidFill>
              <a:ln w="158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Freeform 19"/>
              <p:cNvSpPr>
                <a:spLocks/>
              </p:cNvSpPr>
              <p:nvPr/>
            </p:nvSpPr>
            <p:spPr bwMode="auto">
              <a:xfrm>
                <a:off x="4282" y="1687"/>
                <a:ext cx="72" cy="126"/>
              </a:xfrm>
              <a:custGeom>
                <a:avLst/>
                <a:gdLst>
                  <a:gd name="T0" fmla="*/ 0 w 400"/>
                  <a:gd name="T1" fmla="*/ 102 h 156"/>
                  <a:gd name="T2" fmla="*/ 13 w 400"/>
                  <a:gd name="T3" fmla="*/ 102 h 156"/>
                  <a:gd name="T4" fmla="*/ 13 w 400"/>
                  <a:gd name="T5" fmla="*/ 0 h 156"/>
                  <a:gd name="T6" fmla="*/ 0 w 400"/>
                  <a:gd name="T7" fmla="*/ 0 h 156"/>
                  <a:gd name="T8" fmla="*/ 0 w 400"/>
                  <a:gd name="T9" fmla="*/ 102 h 156"/>
                  <a:gd name="T10" fmla="*/ 0 w 400"/>
                  <a:gd name="T11" fmla="*/ 102 h 1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00"/>
                  <a:gd name="T19" fmla="*/ 0 h 156"/>
                  <a:gd name="T20" fmla="*/ 400 w 400"/>
                  <a:gd name="T21" fmla="*/ 156 h 15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00" h="156">
                    <a:moveTo>
                      <a:pt x="0" y="156"/>
                    </a:moveTo>
                    <a:lnTo>
                      <a:pt x="400" y="156"/>
                    </a:lnTo>
                    <a:lnTo>
                      <a:pt x="400" y="0"/>
                    </a:lnTo>
                    <a:lnTo>
                      <a:pt x="0" y="0"/>
                    </a:lnTo>
                    <a:lnTo>
                      <a:pt x="0" y="156"/>
                    </a:lnTo>
                  </a:path>
                </a:pathLst>
              </a:custGeom>
              <a:solidFill>
                <a:srgbClr val="0066CC"/>
              </a:solidFill>
              <a:ln w="158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Freeform 20"/>
              <p:cNvSpPr>
                <a:spLocks/>
              </p:cNvSpPr>
              <p:nvPr/>
            </p:nvSpPr>
            <p:spPr bwMode="auto">
              <a:xfrm>
                <a:off x="5393" y="1731"/>
                <a:ext cx="64" cy="81"/>
              </a:xfrm>
              <a:custGeom>
                <a:avLst/>
                <a:gdLst>
                  <a:gd name="T0" fmla="*/ 0 w 390"/>
                  <a:gd name="T1" fmla="*/ 168 h 39"/>
                  <a:gd name="T2" fmla="*/ 11 w 390"/>
                  <a:gd name="T3" fmla="*/ 168 h 39"/>
                  <a:gd name="T4" fmla="*/ 11 w 390"/>
                  <a:gd name="T5" fmla="*/ 0 h 39"/>
                  <a:gd name="T6" fmla="*/ 0 w 390"/>
                  <a:gd name="T7" fmla="*/ 0 h 39"/>
                  <a:gd name="T8" fmla="*/ 0 w 390"/>
                  <a:gd name="T9" fmla="*/ 168 h 39"/>
                  <a:gd name="T10" fmla="*/ 0 w 390"/>
                  <a:gd name="T11" fmla="*/ 168 h 3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90"/>
                  <a:gd name="T19" fmla="*/ 0 h 39"/>
                  <a:gd name="T20" fmla="*/ 390 w 390"/>
                  <a:gd name="T21" fmla="*/ 39 h 3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90" h="39">
                    <a:moveTo>
                      <a:pt x="0" y="39"/>
                    </a:moveTo>
                    <a:lnTo>
                      <a:pt x="390" y="39"/>
                    </a:lnTo>
                    <a:lnTo>
                      <a:pt x="390" y="0"/>
                    </a:lnTo>
                    <a:lnTo>
                      <a:pt x="0" y="0"/>
                    </a:lnTo>
                    <a:lnTo>
                      <a:pt x="0" y="39"/>
                    </a:lnTo>
                  </a:path>
                </a:pathLst>
              </a:custGeom>
              <a:solidFill>
                <a:srgbClr val="0066CC"/>
              </a:solidFill>
              <a:ln w="158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Freeform 21"/>
              <p:cNvSpPr>
                <a:spLocks/>
              </p:cNvSpPr>
              <p:nvPr/>
            </p:nvSpPr>
            <p:spPr bwMode="auto">
              <a:xfrm>
                <a:off x="5185" y="1588"/>
                <a:ext cx="65" cy="225"/>
              </a:xfrm>
              <a:custGeom>
                <a:avLst/>
                <a:gdLst>
                  <a:gd name="T0" fmla="*/ 0 w 400"/>
                  <a:gd name="T1" fmla="*/ 157 h 322"/>
                  <a:gd name="T2" fmla="*/ 11 w 400"/>
                  <a:gd name="T3" fmla="*/ 157 h 322"/>
                  <a:gd name="T4" fmla="*/ 11 w 400"/>
                  <a:gd name="T5" fmla="*/ 0 h 322"/>
                  <a:gd name="T6" fmla="*/ 0 w 400"/>
                  <a:gd name="T7" fmla="*/ 0 h 322"/>
                  <a:gd name="T8" fmla="*/ 0 w 400"/>
                  <a:gd name="T9" fmla="*/ 157 h 322"/>
                  <a:gd name="T10" fmla="*/ 0 w 400"/>
                  <a:gd name="T11" fmla="*/ 157 h 3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00"/>
                  <a:gd name="T19" fmla="*/ 0 h 322"/>
                  <a:gd name="T20" fmla="*/ 400 w 400"/>
                  <a:gd name="T21" fmla="*/ 322 h 32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00" h="322">
                    <a:moveTo>
                      <a:pt x="0" y="322"/>
                    </a:moveTo>
                    <a:lnTo>
                      <a:pt x="400" y="322"/>
                    </a:lnTo>
                    <a:lnTo>
                      <a:pt x="400" y="0"/>
                    </a:lnTo>
                    <a:lnTo>
                      <a:pt x="0" y="0"/>
                    </a:lnTo>
                    <a:lnTo>
                      <a:pt x="0" y="322"/>
                    </a:lnTo>
                  </a:path>
                </a:pathLst>
              </a:custGeom>
              <a:solidFill>
                <a:srgbClr val="0066CC"/>
              </a:solidFill>
              <a:ln w="158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Freeform 22"/>
              <p:cNvSpPr>
                <a:spLocks/>
              </p:cNvSpPr>
              <p:nvPr/>
            </p:nvSpPr>
            <p:spPr bwMode="auto">
              <a:xfrm>
                <a:off x="4974" y="1267"/>
                <a:ext cx="66" cy="546"/>
              </a:xfrm>
              <a:custGeom>
                <a:avLst/>
                <a:gdLst>
                  <a:gd name="T0" fmla="*/ 0 w 400"/>
                  <a:gd name="T1" fmla="*/ 208 h 1436"/>
                  <a:gd name="T2" fmla="*/ 11 w 400"/>
                  <a:gd name="T3" fmla="*/ 208 h 1436"/>
                  <a:gd name="T4" fmla="*/ 11 w 400"/>
                  <a:gd name="T5" fmla="*/ 0 h 1436"/>
                  <a:gd name="T6" fmla="*/ 0 w 400"/>
                  <a:gd name="T7" fmla="*/ 0 h 1436"/>
                  <a:gd name="T8" fmla="*/ 0 w 400"/>
                  <a:gd name="T9" fmla="*/ 208 h 1436"/>
                  <a:gd name="T10" fmla="*/ 0 w 400"/>
                  <a:gd name="T11" fmla="*/ 208 h 14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00"/>
                  <a:gd name="T19" fmla="*/ 0 h 1436"/>
                  <a:gd name="T20" fmla="*/ 400 w 400"/>
                  <a:gd name="T21" fmla="*/ 1436 h 14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00" h="1436">
                    <a:moveTo>
                      <a:pt x="0" y="1436"/>
                    </a:moveTo>
                    <a:lnTo>
                      <a:pt x="400" y="1436"/>
                    </a:lnTo>
                    <a:lnTo>
                      <a:pt x="400" y="0"/>
                    </a:lnTo>
                    <a:lnTo>
                      <a:pt x="0" y="0"/>
                    </a:lnTo>
                    <a:lnTo>
                      <a:pt x="0" y="1436"/>
                    </a:lnTo>
                  </a:path>
                </a:pathLst>
              </a:custGeom>
              <a:solidFill>
                <a:srgbClr val="0066CC"/>
              </a:solidFill>
              <a:ln w="158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Freeform 23"/>
              <p:cNvSpPr>
                <a:spLocks/>
              </p:cNvSpPr>
              <p:nvPr/>
            </p:nvSpPr>
            <p:spPr bwMode="auto">
              <a:xfrm>
                <a:off x="4621" y="1237"/>
                <a:ext cx="65" cy="576"/>
              </a:xfrm>
              <a:custGeom>
                <a:avLst/>
                <a:gdLst>
                  <a:gd name="T0" fmla="*/ 0 w 400"/>
                  <a:gd name="T1" fmla="*/ 219 h 1514"/>
                  <a:gd name="T2" fmla="*/ 11 w 400"/>
                  <a:gd name="T3" fmla="*/ 219 h 1514"/>
                  <a:gd name="T4" fmla="*/ 11 w 400"/>
                  <a:gd name="T5" fmla="*/ 0 h 1514"/>
                  <a:gd name="T6" fmla="*/ 0 w 400"/>
                  <a:gd name="T7" fmla="*/ 0 h 1514"/>
                  <a:gd name="T8" fmla="*/ 0 w 400"/>
                  <a:gd name="T9" fmla="*/ 219 h 1514"/>
                  <a:gd name="T10" fmla="*/ 0 w 400"/>
                  <a:gd name="T11" fmla="*/ 219 h 151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00"/>
                  <a:gd name="T19" fmla="*/ 0 h 1514"/>
                  <a:gd name="T20" fmla="*/ 400 w 400"/>
                  <a:gd name="T21" fmla="*/ 1514 h 151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00" h="1514">
                    <a:moveTo>
                      <a:pt x="0" y="1514"/>
                    </a:moveTo>
                    <a:lnTo>
                      <a:pt x="400" y="1514"/>
                    </a:lnTo>
                    <a:lnTo>
                      <a:pt x="400" y="0"/>
                    </a:lnTo>
                    <a:lnTo>
                      <a:pt x="0" y="0"/>
                    </a:lnTo>
                    <a:lnTo>
                      <a:pt x="0" y="1514"/>
                    </a:lnTo>
                  </a:path>
                </a:pathLst>
              </a:custGeom>
              <a:solidFill>
                <a:srgbClr val="0066CC"/>
              </a:solidFill>
              <a:ln w="158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Freeform 24"/>
              <p:cNvSpPr>
                <a:spLocks/>
              </p:cNvSpPr>
              <p:nvPr/>
            </p:nvSpPr>
            <p:spPr bwMode="auto">
              <a:xfrm>
                <a:off x="4419" y="1552"/>
                <a:ext cx="65" cy="260"/>
              </a:xfrm>
              <a:custGeom>
                <a:avLst/>
                <a:gdLst>
                  <a:gd name="T0" fmla="*/ 0 w 400"/>
                  <a:gd name="T1" fmla="*/ 131 h 518"/>
                  <a:gd name="T2" fmla="*/ 11 w 400"/>
                  <a:gd name="T3" fmla="*/ 131 h 518"/>
                  <a:gd name="T4" fmla="*/ 11 w 400"/>
                  <a:gd name="T5" fmla="*/ 0 h 518"/>
                  <a:gd name="T6" fmla="*/ 0 w 400"/>
                  <a:gd name="T7" fmla="*/ 0 h 518"/>
                  <a:gd name="T8" fmla="*/ 0 w 400"/>
                  <a:gd name="T9" fmla="*/ 131 h 518"/>
                  <a:gd name="T10" fmla="*/ 0 w 400"/>
                  <a:gd name="T11" fmla="*/ 131 h 51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00"/>
                  <a:gd name="T19" fmla="*/ 0 h 518"/>
                  <a:gd name="T20" fmla="*/ 400 w 400"/>
                  <a:gd name="T21" fmla="*/ 518 h 51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00" h="518">
                    <a:moveTo>
                      <a:pt x="0" y="518"/>
                    </a:moveTo>
                    <a:lnTo>
                      <a:pt x="400" y="518"/>
                    </a:lnTo>
                    <a:lnTo>
                      <a:pt x="400" y="0"/>
                    </a:lnTo>
                    <a:lnTo>
                      <a:pt x="0" y="0"/>
                    </a:lnTo>
                    <a:lnTo>
                      <a:pt x="0" y="518"/>
                    </a:lnTo>
                  </a:path>
                </a:pathLst>
              </a:custGeom>
              <a:solidFill>
                <a:srgbClr val="0066CC"/>
              </a:solidFill>
              <a:ln w="158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Freeform 25"/>
              <p:cNvSpPr>
                <a:spLocks/>
              </p:cNvSpPr>
              <p:nvPr/>
            </p:nvSpPr>
            <p:spPr bwMode="auto">
              <a:xfrm>
                <a:off x="4215" y="1713"/>
                <a:ext cx="66" cy="100"/>
              </a:xfrm>
              <a:custGeom>
                <a:avLst/>
                <a:gdLst>
                  <a:gd name="T0" fmla="*/ 0 w 400"/>
                  <a:gd name="T1" fmla="*/ 64 h 156"/>
                  <a:gd name="T2" fmla="*/ 11 w 400"/>
                  <a:gd name="T3" fmla="*/ 64 h 156"/>
                  <a:gd name="T4" fmla="*/ 11 w 400"/>
                  <a:gd name="T5" fmla="*/ 0 h 156"/>
                  <a:gd name="T6" fmla="*/ 0 w 400"/>
                  <a:gd name="T7" fmla="*/ 0 h 156"/>
                  <a:gd name="T8" fmla="*/ 0 w 400"/>
                  <a:gd name="T9" fmla="*/ 64 h 156"/>
                  <a:gd name="T10" fmla="*/ 0 w 400"/>
                  <a:gd name="T11" fmla="*/ 64 h 1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00"/>
                  <a:gd name="T19" fmla="*/ 0 h 156"/>
                  <a:gd name="T20" fmla="*/ 400 w 400"/>
                  <a:gd name="T21" fmla="*/ 156 h 15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00" h="156">
                    <a:moveTo>
                      <a:pt x="0" y="156"/>
                    </a:moveTo>
                    <a:lnTo>
                      <a:pt x="400" y="156"/>
                    </a:lnTo>
                    <a:lnTo>
                      <a:pt x="400" y="0"/>
                    </a:lnTo>
                    <a:lnTo>
                      <a:pt x="0" y="0"/>
                    </a:lnTo>
                    <a:lnTo>
                      <a:pt x="0" y="156"/>
                    </a:lnTo>
                  </a:path>
                </a:pathLst>
              </a:custGeom>
              <a:solidFill>
                <a:srgbClr val="0066CC"/>
              </a:solidFill>
              <a:ln w="1587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" name="Line 26"/>
            <p:cNvSpPr>
              <a:spLocks noChangeShapeType="1"/>
            </p:cNvSpPr>
            <p:nvPr/>
          </p:nvSpPr>
          <p:spPr bwMode="auto">
            <a:xfrm flipV="1">
              <a:off x="7165" y="1248"/>
              <a:ext cx="0" cy="8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27"/>
            <p:cNvSpPr>
              <a:spLocks noChangeShapeType="1"/>
            </p:cNvSpPr>
            <p:nvPr/>
          </p:nvSpPr>
          <p:spPr bwMode="auto">
            <a:xfrm>
              <a:off x="7161" y="2106"/>
              <a:ext cx="1525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28"/>
            <p:cNvSpPr txBox="1">
              <a:spLocks noChangeArrowheads="1"/>
            </p:cNvSpPr>
            <p:nvPr/>
          </p:nvSpPr>
          <p:spPr bwMode="auto">
            <a:xfrm rot="-5400000">
              <a:off x="6723" y="1378"/>
              <a:ext cx="77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6" tIns="45718" rIns="91436" bIns="45718">
              <a:spAutoFit/>
            </a:bodyPr>
            <a:lstStyle>
              <a:lvl1pPr eaLnBrk="0" hangingPunct="0">
                <a:defRPr sz="96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96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96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96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96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6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6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6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6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200">
                  <a:latin typeface="Arial" pitchFamily="34" charset="0"/>
                </a:rPr>
                <a:t>Frequency</a:t>
              </a:r>
            </a:p>
          </p:txBody>
        </p:sp>
        <p:sp>
          <p:nvSpPr>
            <p:cNvPr id="17" name="Freeform 29"/>
            <p:cNvSpPr>
              <a:spLocks/>
            </p:cNvSpPr>
            <p:nvPr/>
          </p:nvSpPr>
          <p:spPr bwMode="auto">
            <a:xfrm>
              <a:off x="7365" y="2047"/>
              <a:ext cx="59" cy="55"/>
            </a:xfrm>
            <a:custGeom>
              <a:avLst/>
              <a:gdLst>
                <a:gd name="T0" fmla="*/ 0 w 400"/>
                <a:gd name="T1" fmla="*/ 19 h 156"/>
                <a:gd name="T2" fmla="*/ 9 w 400"/>
                <a:gd name="T3" fmla="*/ 19 h 156"/>
                <a:gd name="T4" fmla="*/ 9 w 400"/>
                <a:gd name="T5" fmla="*/ 0 h 156"/>
                <a:gd name="T6" fmla="*/ 0 w 400"/>
                <a:gd name="T7" fmla="*/ 0 h 156"/>
                <a:gd name="T8" fmla="*/ 0 w 400"/>
                <a:gd name="T9" fmla="*/ 19 h 156"/>
                <a:gd name="T10" fmla="*/ 0 w 400"/>
                <a:gd name="T11" fmla="*/ 19 h 1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0"/>
                <a:gd name="T19" fmla="*/ 0 h 156"/>
                <a:gd name="T20" fmla="*/ 400 w 400"/>
                <a:gd name="T21" fmla="*/ 156 h 15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0" h="156">
                  <a:moveTo>
                    <a:pt x="0" y="156"/>
                  </a:moveTo>
                  <a:lnTo>
                    <a:pt x="400" y="156"/>
                  </a:lnTo>
                  <a:lnTo>
                    <a:pt x="400" y="0"/>
                  </a:lnTo>
                  <a:lnTo>
                    <a:pt x="0" y="0"/>
                  </a:lnTo>
                  <a:lnTo>
                    <a:pt x="0" y="156"/>
                  </a:lnTo>
                </a:path>
              </a:pathLst>
            </a:custGeom>
            <a:solidFill>
              <a:srgbClr val="0066CC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0"/>
            <p:cNvSpPr>
              <a:spLocks/>
            </p:cNvSpPr>
            <p:nvPr/>
          </p:nvSpPr>
          <p:spPr bwMode="auto">
            <a:xfrm>
              <a:off x="8532" y="2047"/>
              <a:ext cx="59" cy="55"/>
            </a:xfrm>
            <a:custGeom>
              <a:avLst/>
              <a:gdLst>
                <a:gd name="T0" fmla="*/ 0 w 400"/>
                <a:gd name="T1" fmla="*/ 19 h 156"/>
                <a:gd name="T2" fmla="*/ 9 w 400"/>
                <a:gd name="T3" fmla="*/ 19 h 156"/>
                <a:gd name="T4" fmla="*/ 9 w 400"/>
                <a:gd name="T5" fmla="*/ 0 h 156"/>
                <a:gd name="T6" fmla="*/ 0 w 400"/>
                <a:gd name="T7" fmla="*/ 0 h 156"/>
                <a:gd name="T8" fmla="*/ 0 w 400"/>
                <a:gd name="T9" fmla="*/ 19 h 156"/>
                <a:gd name="T10" fmla="*/ 0 w 400"/>
                <a:gd name="T11" fmla="*/ 19 h 1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0"/>
                <a:gd name="T19" fmla="*/ 0 h 156"/>
                <a:gd name="T20" fmla="*/ 400 w 400"/>
                <a:gd name="T21" fmla="*/ 156 h 15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0" h="156">
                  <a:moveTo>
                    <a:pt x="0" y="156"/>
                  </a:moveTo>
                  <a:lnTo>
                    <a:pt x="400" y="156"/>
                  </a:lnTo>
                  <a:lnTo>
                    <a:pt x="400" y="0"/>
                  </a:lnTo>
                  <a:lnTo>
                    <a:pt x="0" y="0"/>
                  </a:lnTo>
                  <a:lnTo>
                    <a:pt x="0" y="156"/>
                  </a:lnTo>
                </a:path>
              </a:pathLst>
            </a:custGeom>
            <a:solidFill>
              <a:srgbClr val="0066CC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" name="Group 31"/>
            <p:cNvGrpSpPr>
              <a:grpSpLocks/>
            </p:cNvGrpSpPr>
            <p:nvPr/>
          </p:nvGrpSpPr>
          <p:grpSpPr bwMode="auto">
            <a:xfrm>
              <a:off x="7166" y="2113"/>
              <a:ext cx="1501" cy="201"/>
              <a:chOff x="1779" y="3455"/>
              <a:chExt cx="1683" cy="289"/>
            </a:xfrm>
          </p:grpSpPr>
          <p:sp>
            <p:nvSpPr>
              <p:cNvPr id="20" name="Rectangle 32"/>
              <p:cNvSpPr>
                <a:spLocks noChangeArrowheads="1"/>
              </p:cNvSpPr>
              <p:nvPr/>
            </p:nvSpPr>
            <p:spPr bwMode="auto">
              <a:xfrm>
                <a:off x="3059" y="3583"/>
                <a:ext cx="194" cy="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  <a:latin typeface="Arial" pitchFamily="34" charset="0"/>
                  </a:rPr>
                  <a:t>10.4</a:t>
                </a:r>
                <a:endParaRPr lang="en-US" sz="1800" b="1">
                  <a:latin typeface="Arial" pitchFamily="34" charset="0"/>
                </a:endParaRPr>
              </a:p>
            </p:txBody>
          </p:sp>
          <p:sp>
            <p:nvSpPr>
              <p:cNvPr id="21" name="Rectangle 33"/>
              <p:cNvSpPr>
                <a:spLocks noChangeArrowheads="1"/>
              </p:cNvSpPr>
              <p:nvPr/>
            </p:nvSpPr>
            <p:spPr bwMode="auto">
              <a:xfrm>
                <a:off x="2846" y="3587"/>
                <a:ext cx="19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  <a:latin typeface="Arial" pitchFamily="34" charset="0"/>
                  </a:rPr>
                  <a:t>10.3</a:t>
                </a:r>
                <a:endParaRPr lang="en-US" sz="1800" b="1">
                  <a:latin typeface="Arial" pitchFamily="34" charset="0"/>
                </a:endParaRPr>
              </a:p>
            </p:txBody>
          </p:sp>
          <p:sp>
            <p:nvSpPr>
              <p:cNvPr id="22" name="Rectangle 34"/>
              <p:cNvSpPr>
                <a:spLocks noChangeArrowheads="1"/>
              </p:cNvSpPr>
              <p:nvPr/>
            </p:nvSpPr>
            <p:spPr bwMode="auto">
              <a:xfrm>
                <a:off x="2616" y="3587"/>
                <a:ext cx="19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  <a:latin typeface="Arial" pitchFamily="34" charset="0"/>
                  </a:rPr>
                  <a:t>10.2</a:t>
                </a:r>
                <a:endParaRPr lang="en-US" sz="1800" b="1">
                  <a:latin typeface="Arial" pitchFamily="34" charset="0"/>
                </a:endParaRPr>
              </a:p>
            </p:txBody>
          </p:sp>
          <p:sp>
            <p:nvSpPr>
              <p:cNvPr id="23" name="Rectangle 35"/>
              <p:cNvSpPr>
                <a:spLocks noChangeArrowheads="1"/>
              </p:cNvSpPr>
              <p:nvPr/>
            </p:nvSpPr>
            <p:spPr bwMode="auto">
              <a:xfrm>
                <a:off x="2387" y="3587"/>
                <a:ext cx="19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  <a:latin typeface="Arial" pitchFamily="34" charset="0"/>
                  </a:rPr>
                  <a:t>10.1</a:t>
                </a:r>
                <a:endParaRPr lang="en-US" sz="1800" b="1">
                  <a:latin typeface="Arial" pitchFamily="34" charset="0"/>
                </a:endParaRPr>
              </a:p>
            </p:txBody>
          </p:sp>
          <p:sp>
            <p:nvSpPr>
              <p:cNvPr id="24" name="Rectangle 36"/>
              <p:cNvSpPr>
                <a:spLocks noChangeArrowheads="1"/>
              </p:cNvSpPr>
              <p:nvPr/>
            </p:nvSpPr>
            <p:spPr bwMode="auto">
              <a:xfrm>
                <a:off x="2178" y="3587"/>
                <a:ext cx="19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  <a:latin typeface="Arial" pitchFamily="34" charset="0"/>
                  </a:rPr>
                  <a:t>10.0</a:t>
                </a:r>
                <a:endParaRPr lang="en-US" sz="1800" b="1">
                  <a:latin typeface="Arial" pitchFamily="34" charset="0"/>
                </a:endParaRPr>
              </a:p>
            </p:txBody>
          </p:sp>
          <p:sp>
            <p:nvSpPr>
              <p:cNvPr id="25" name="Rectangle 37"/>
              <p:cNvSpPr>
                <a:spLocks noChangeArrowheads="1"/>
              </p:cNvSpPr>
              <p:nvPr/>
            </p:nvSpPr>
            <p:spPr bwMode="auto">
              <a:xfrm>
                <a:off x="1996" y="3587"/>
                <a:ext cx="193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  <a:latin typeface="Arial" pitchFamily="34" charset="0"/>
                  </a:rPr>
                  <a:t>9.90</a:t>
                </a:r>
                <a:endParaRPr lang="en-US" sz="1800" b="1">
                  <a:latin typeface="Arial" pitchFamily="34" charset="0"/>
                </a:endParaRPr>
              </a:p>
            </p:txBody>
          </p:sp>
          <p:sp>
            <p:nvSpPr>
              <p:cNvPr id="26" name="Line 38"/>
              <p:cNvSpPr>
                <a:spLocks noChangeShapeType="1"/>
              </p:cNvSpPr>
              <p:nvPr/>
            </p:nvSpPr>
            <p:spPr bwMode="auto">
              <a:xfrm>
                <a:off x="2042" y="3455"/>
                <a:ext cx="1" cy="1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9"/>
              <p:cNvSpPr>
                <a:spLocks noChangeShapeType="1"/>
              </p:cNvSpPr>
              <p:nvPr/>
            </p:nvSpPr>
            <p:spPr bwMode="auto">
              <a:xfrm flipH="1">
                <a:off x="2249" y="3455"/>
                <a:ext cx="2" cy="1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40"/>
              <p:cNvSpPr>
                <a:spLocks noChangeShapeType="1"/>
              </p:cNvSpPr>
              <p:nvPr/>
            </p:nvSpPr>
            <p:spPr bwMode="auto">
              <a:xfrm>
                <a:off x="2463" y="3455"/>
                <a:ext cx="1" cy="1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41"/>
              <p:cNvSpPr>
                <a:spLocks noChangeShapeType="1"/>
              </p:cNvSpPr>
              <p:nvPr/>
            </p:nvSpPr>
            <p:spPr bwMode="auto">
              <a:xfrm>
                <a:off x="2675" y="3455"/>
                <a:ext cx="0" cy="1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42"/>
              <p:cNvSpPr>
                <a:spLocks noChangeShapeType="1"/>
              </p:cNvSpPr>
              <p:nvPr/>
            </p:nvSpPr>
            <p:spPr bwMode="auto">
              <a:xfrm>
                <a:off x="2907" y="3455"/>
                <a:ext cx="1" cy="1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43"/>
              <p:cNvSpPr>
                <a:spLocks noChangeShapeType="1"/>
              </p:cNvSpPr>
              <p:nvPr/>
            </p:nvSpPr>
            <p:spPr bwMode="auto">
              <a:xfrm>
                <a:off x="3119" y="3455"/>
                <a:ext cx="1" cy="1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Rectangle 44"/>
              <p:cNvSpPr>
                <a:spLocks noChangeArrowheads="1"/>
              </p:cNvSpPr>
              <p:nvPr/>
            </p:nvSpPr>
            <p:spPr bwMode="auto">
              <a:xfrm>
                <a:off x="3269" y="3590"/>
                <a:ext cx="193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  <a:latin typeface="Arial" pitchFamily="34" charset="0"/>
                  </a:rPr>
                  <a:t>10.5</a:t>
                </a:r>
                <a:endParaRPr lang="en-US" sz="1800" b="1">
                  <a:latin typeface="Arial" pitchFamily="34" charset="0"/>
                </a:endParaRPr>
              </a:p>
            </p:txBody>
          </p:sp>
          <p:sp>
            <p:nvSpPr>
              <p:cNvPr id="33" name="Line 45"/>
              <p:cNvSpPr>
                <a:spLocks noChangeShapeType="1"/>
              </p:cNvSpPr>
              <p:nvPr/>
            </p:nvSpPr>
            <p:spPr bwMode="auto">
              <a:xfrm>
                <a:off x="3328" y="3461"/>
                <a:ext cx="0" cy="1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Rectangle 46"/>
              <p:cNvSpPr>
                <a:spLocks noChangeArrowheads="1"/>
              </p:cNvSpPr>
              <p:nvPr/>
            </p:nvSpPr>
            <p:spPr bwMode="auto">
              <a:xfrm>
                <a:off x="1779" y="3590"/>
                <a:ext cx="194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n-US" sz="1000" b="1">
                    <a:solidFill>
                      <a:srgbClr val="000000"/>
                    </a:solidFill>
                    <a:latin typeface="Arial" pitchFamily="34" charset="0"/>
                  </a:rPr>
                  <a:t>9.80</a:t>
                </a:r>
                <a:endParaRPr lang="en-US" sz="1800" b="1">
                  <a:latin typeface="Arial" pitchFamily="34" charset="0"/>
                </a:endParaRPr>
              </a:p>
            </p:txBody>
          </p:sp>
          <p:sp>
            <p:nvSpPr>
              <p:cNvPr id="35" name="Line 47"/>
              <p:cNvSpPr>
                <a:spLocks noChangeShapeType="1"/>
              </p:cNvSpPr>
              <p:nvPr/>
            </p:nvSpPr>
            <p:spPr bwMode="auto">
              <a:xfrm flipH="1">
                <a:off x="1838" y="3461"/>
                <a:ext cx="2" cy="1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54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318" y="3227728"/>
            <a:ext cx="2590312" cy="172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325246" y="298268"/>
            <a:ext cx="514256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Without data,</a:t>
            </a:r>
            <a:endParaRPr lang="en-US" sz="6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2453" y="4953000"/>
            <a:ext cx="878291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You’re just another person</a:t>
            </a:r>
          </a:p>
          <a:p>
            <a:pPr algn="ctr"/>
            <a:r>
              <a:rPr 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w</a:t>
            </a:r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ith an opinion.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7584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1201</TotalTime>
  <Words>20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Coventry Health Care,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Dyer, Larry</dc:creator>
  <cp:lastModifiedBy>Larry Dyer</cp:lastModifiedBy>
  <cp:revision>3</cp:revision>
  <cp:lastPrinted>2014-06-24T18:19:01Z</cp:lastPrinted>
  <dcterms:created xsi:type="dcterms:W3CDTF">2013-03-14T21:52:10Z</dcterms:created>
  <dcterms:modified xsi:type="dcterms:W3CDTF">2014-06-24T18:20:34Z</dcterms:modified>
</cp:coreProperties>
</file>